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6858000" cx="12192000"/>
  <p:notesSz cx="6858000" cy="9144000"/>
  <p:embeddedFontLst>
    <p:embeddedFont>
      <p:font typeface="Play"/>
      <p:regular r:id="rId13"/>
      <p:bold r:id="rId14"/>
    </p:embeddedFont>
    <p:embeddedFont>
      <p:font typeface="Garamond"/>
      <p:regular r:id="rId15"/>
      <p:bold r:id="rId16"/>
      <p:italic r:id="rId17"/>
      <p:boldItalic r:id="rId18"/>
    </p:embeddedFont>
    <p:embeddedFont>
      <p:font typeface="Lora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3" roundtripDataSignature="AMtx7mhuK7OEmVwKxqSRjZ42NMD3Hv5q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ora-bold.fntdata"/><Relationship Id="rId11" Type="http://schemas.openxmlformats.org/officeDocument/2006/relationships/slide" Target="slides/slide7.xml"/><Relationship Id="rId22" Type="http://schemas.openxmlformats.org/officeDocument/2006/relationships/font" Target="fonts/Lora-boldItalic.fntdata"/><Relationship Id="rId10" Type="http://schemas.openxmlformats.org/officeDocument/2006/relationships/slide" Target="slides/slide6.xml"/><Relationship Id="rId21" Type="http://schemas.openxmlformats.org/officeDocument/2006/relationships/font" Target="fonts/Lora-italic.fntdata"/><Relationship Id="rId13" Type="http://schemas.openxmlformats.org/officeDocument/2006/relationships/font" Target="fonts/Play-regular.fntdata"/><Relationship Id="rId12" Type="http://schemas.openxmlformats.org/officeDocument/2006/relationships/slide" Target="slides/slide8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Garamond-regular.fntdata"/><Relationship Id="rId14" Type="http://schemas.openxmlformats.org/officeDocument/2006/relationships/font" Target="fonts/Play-bold.fntdata"/><Relationship Id="rId17" Type="http://schemas.openxmlformats.org/officeDocument/2006/relationships/font" Target="fonts/Garamond-italic.fntdata"/><Relationship Id="rId16" Type="http://schemas.openxmlformats.org/officeDocument/2006/relationships/font" Target="fonts/Garamond-bold.fntdata"/><Relationship Id="rId5" Type="http://schemas.openxmlformats.org/officeDocument/2006/relationships/slide" Target="slides/slide1.xml"/><Relationship Id="rId19" Type="http://schemas.openxmlformats.org/officeDocument/2006/relationships/font" Target="fonts/Lora-regular.fntdata"/><Relationship Id="rId6" Type="http://schemas.openxmlformats.org/officeDocument/2006/relationships/slide" Target="slides/slide2.xml"/><Relationship Id="rId18" Type="http://schemas.openxmlformats.org/officeDocument/2006/relationships/font" Target="fonts/Garamond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/>
          <p:nvPr/>
        </p:nvSpPr>
        <p:spPr>
          <a:xfrm>
            <a:off x="-199293" y="-89634"/>
            <a:ext cx="12553023" cy="7106253"/>
          </a:xfrm>
          <a:prstGeom prst="rect">
            <a:avLst/>
          </a:prstGeom>
          <a:solidFill>
            <a:srgbClr val="D9D9D9">
              <a:alpha val="41960"/>
            </a:srgbClr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3" name="Google Shape;23;p12"/>
          <p:cNvSpPr txBox="1"/>
          <p:nvPr>
            <p:ph type="title"/>
          </p:nvPr>
        </p:nvSpPr>
        <p:spPr>
          <a:xfrm>
            <a:off x="199292" y="229012"/>
            <a:ext cx="9572695" cy="548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b="1" sz="3200"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2"/>
          <p:cNvSpPr txBox="1"/>
          <p:nvPr>
            <p:ph idx="10" type="dt"/>
          </p:nvPr>
        </p:nvSpPr>
        <p:spPr>
          <a:xfrm>
            <a:off x="838200" y="6506308"/>
            <a:ext cx="2743200" cy="262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2"/>
          <p:cNvSpPr txBox="1"/>
          <p:nvPr>
            <p:ph idx="11" type="ftr"/>
          </p:nvPr>
        </p:nvSpPr>
        <p:spPr>
          <a:xfrm>
            <a:off x="4038600" y="6506308"/>
            <a:ext cx="4114800" cy="262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2"/>
          <p:cNvSpPr txBox="1"/>
          <p:nvPr>
            <p:ph idx="12" type="sldNum"/>
          </p:nvPr>
        </p:nvSpPr>
        <p:spPr>
          <a:xfrm>
            <a:off x="8610600" y="6506308"/>
            <a:ext cx="2743200" cy="262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" name="Google Shape;27;p12"/>
          <p:cNvCxnSpPr/>
          <p:nvPr/>
        </p:nvCxnSpPr>
        <p:spPr>
          <a:xfrm>
            <a:off x="199292" y="6400800"/>
            <a:ext cx="11793416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12"/>
          <p:cNvCxnSpPr/>
          <p:nvPr/>
        </p:nvCxnSpPr>
        <p:spPr>
          <a:xfrm>
            <a:off x="199292" y="799244"/>
            <a:ext cx="11793416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" name="Google Shape;29;p12"/>
          <p:cNvSpPr txBox="1"/>
          <p:nvPr>
            <p:ph idx="1" type="body"/>
          </p:nvPr>
        </p:nvSpPr>
        <p:spPr>
          <a:xfrm>
            <a:off x="199292" y="817331"/>
            <a:ext cx="11793416" cy="365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1" sz="1600">
                <a:latin typeface="Garamond"/>
                <a:ea typeface="Garamond"/>
                <a:cs typeface="Garamond"/>
                <a:sym typeface="Garamond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Logos | World Changers Shaped Here" id="30" name="Google Shape;30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8355" y="6444929"/>
            <a:ext cx="365290" cy="3671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horse and hammers&#10;&#10;AI-generated content may be incorrect." id="31" name="Google Shape;3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98702" y="87152"/>
            <a:ext cx="694006" cy="6940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horse and hammers&#10;&#10;AI-generated content may be incorrect." id="32" name="Google Shape;3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28354" y="6467970"/>
            <a:ext cx="365291" cy="365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9D9">
              <a:alpha val="41960"/>
            </a:srgbClr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3"/>
          <p:cNvSpPr txBox="1"/>
          <p:nvPr>
            <p:ph idx="10" type="dt"/>
          </p:nvPr>
        </p:nvSpPr>
        <p:spPr>
          <a:xfrm>
            <a:off x="838200" y="6506308"/>
            <a:ext cx="2743200" cy="262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3"/>
          <p:cNvSpPr txBox="1"/>
          <p:nvPr>
            <p:ph idx="11" type="ftr"/>
          </p:nvPr>
        </p:nvSpPr>
        <p:spPr>
          <a:xfrm>
            <a:off x="4038600" y="6506308"/>
            <a:ext cx="4114800" cy="262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7" name="Google Shape;37;p13"/>
          <p:cNvCxnSpPr/>
          <p:nvPr/>
        </p:nvCxnSpPr>
        <p:spPr>
          <a:xfrm>
            <a:off x="199292" y="6400800"/>
            <a:ext cx="11793416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" name="Google Shape;38;p13"/>
          <p:cNvSpPr/>
          <p:nvPr/>
        </p:nvSpPr>
        <p:spPr>
          <a:xfrm>
            <a:off x="11476892" y="6506308"/>
            <a:ext cx="515816" cy="262059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/>
          </a:p>
        </p:txBody>
      </p:sp>
      <p:sp>
        <p:nvSpPr>
          <p:cNvPr id="39" name="Google Shape;39;p13"/>
          <p:cNvSpPr/>
          <p:nvPr/>
        </p:nvSpPr>
        <p:spPr>
          <a:xfrm>
            <a:off x="199292" y="6506308"/>
            <a:ext cx="515816" cy="262059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SMU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1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1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8" name="Google Shape;68;p1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38.jpg"/><Relationship Id="rId13" Type="http://schemas.openxmlformats.org/officeDocument/2006/relationships/image" Target="../media/image9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6.jpg"/><Relationship Id="rId9" Type="http://schemas.openxmlformats.org/officeDocument/2006/relationships/image" Target="../media/image2.png"/><Relationship Id="rId14" Type="http://schemas.openxmlformats.org/officeDocument/2006/relationships/image" Target="../media/image17.png"/><Relationship Id="rId5" Type="http://schemas.openxmlformats.org/officeDocument/2006/relationships/image" Target="../media/image12.jp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jpg"/><Relationship Id="rId4" Type="http://schemas.openxmlformats.org/officeDocument/2006/relationships/image" Target="../media/image24.jpg"/><Relationship Id="rId9" Type="http://schemas.openxmlformats.org/officeDocument/2006/relationships/image" Target="../media/image19.png"/><Relationship Id="rId5" Type="http://schemas.openxmlformats.org/officeDocument/2006/relationships/image" Target="../media/image18.jpg"/><Relationship Id="rId6" Type="http://schemas.openxmlformats.org/officeDocument/2006/relationships/image" Target="../media/image27.png"/><Relationship Id="rId7" Type="http://schemas.openxmlformats.org/officeDocument/2006/relationships/image" Target="../media/image16.jpg"/><Relationship Id="rId8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25.jpg"/><Relationship Id="rId5" Type="http://schemas.openxmlformats.org/officeDocument/2006/relationships/image" Target="../media/image20.png"/><Relationship Id="rId6" Type="http://schemas.openxmlformats.org/officeDocument/2006/relationships/image" Target="../media/image28.png"/><Relationship Id="rId7" Type="http://schemas.openxmlformats.org/officeDocument/2006/relationships/image" Target="../media/image43.png"/><Relationship Id="rId8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jpg"/><Relationship Id="rId4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AtR4gbMZHuCx6YXtOOh3RADpTW16cQhW/view" TargetMode="External"/><Relationship Id="rId4" Type="http://schemas.openxmlformats.org/officeDocument/2006/relationships/image" Target="../media/image21.jpg"/><Relationship Id="rId5" Type="http://schemas.openxmlformats.org/officeDocument/2006/relationships/hyperlink" Target="http://drive.google.com/file/d/1_Xv7Cht1QLyJkgayWmqLQF1NtuvyZksB/view" TargetMode="External"/><Relationship Id="rId6" Type="http://schemas.openxmlformats.org/officeDocument/2006/relationships/image" Target="../media/image32.jp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jpg"/><Relationship Id="rId10" Type="http://schemas.openxmlformats.org/officeDocument/2006/relationships/image" Target="../media/image35.jpg"/><Relationship Id="rId13" Type="http://schemas.openxmlformats.org/officeDocument/2006/relationships/image" Target="../media/image41.jpg"/><Relationship Id="rId1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tinyurl.com/SMUMT2025" TargetMode="External"/><Relationship Id="rId4" Type="http://schemas.openxmlformats.org/officeDocument/2006/relationships/hyperlink" Target="mailto:mreppucci@smu.edu" TargetMode="External"/><Relationship Id="rId9" Type="http://schemas.openxmlformats.org/officeDocument/2006/relationships/image" Target="../media/image36.jpg"/><Relationship Id="rId15" Type="http://schemas.openxmlformats.org/officeDocument/2006/relationships/hyperlink" Target="mailto:gbuckner@smu.edu" TargetMode="External"/><Relationship Id="rId14" Type="http://schemas.openxmlformats.org/officeDocument/2006/relationships/hyperlink" Target="mailto:jlitwin@smu.edu" TargetMode="External"/><Relationship Id="rId16" Type="http://schemas.openxmlformats.org/officeDocument/2006/relationships/hyperlink" Target="mailto:skgraham@smu.edu" TargetMode="External"/><Relationship Id="rId5" Type="http://schemas.openxmlformats.org/officeDocument/2006/relationships/hyperlink" Target="mailto:lpolefka@smu.edu" TargetMode="External"/><Relationship Id="rId6" Type="http://schemas.openxmlformats.org/officeDocument/2006/relationships/hyperlink" Target="mailto:degonzalez@smu.edu" TargetMode="External"/><Relationship Id="rId7" Type="http://schemas.openxmlformats.org/officeDocument/2006/relationships/image" Target="../media/image34.jpg"/><Relationship Id="rId8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/>
          <p:nvPr/>
        </p:nvSpPr>
        <p:spPr>
          <a:xfrm>
            <a:off x="0" y="4362736"/>
            <a:ext cx="12192000" cy="1999488"/>
          </a:xfrm>
          <a:prstGeom prst="rect">
            <a:avLst/>
          </a:prstGeom>
          <a:solidFill>
            <a:srgbClr val="354CA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0" y="4362725"/>
            <a:ext cx="12192000" cy="1999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" title="MT LOGO DJ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8625" y="4675175"/>
            <a:ext cx="1374600" cy="1374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 txBox="1"/>
          <p:nvPr/>
        </p:nvSpPr>
        <p:spPr>
          <a:xfrm>
            <a:off x="0" y="4373100"/>
            <a:ext cx="5096100" cy="199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SMU Mock Trial</a:t>
            </a:r>
            <a:endParaRPr b="1" sz="28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7095750" y="4362725"/>
            <a:ext cx="5096100" cy="199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Summer 2025 Information Session</a:t>
            </a:r>
            <a:endParaRPr b="1" sz="28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 txBox="1"/>
          <p:nvPr>
            <p:ph type="title"/>
          </p:nvPr>
        </p:nvSpPr>
        <p:spPr>
          <a:xfrm>
            <a:off x="199292" y="229012"/>
            <a:ext cx="9572695" cy="548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b="1" lang="en-US">
                <a:latin typeface="Garamond"/>
                <a:ea typeface="Garamond"/>
                <a:cs typeface="Garamond"/>
                <a:sym typeface="Garamond"/>
              </a:rPr>
              <a:t>Agenda </a:t>
            </a:r>
            <a:endParaRPr/>
          </a:p>
        </p:txBody>
      </p:sp>
      <p:sp>
        <p:nvSpPr>
          <p:cNvPr id="105" name="Google Shape;105;p2"/>
          <p:cNvSpPr txBox="1"/>
          <p:nvPr>
            <p:ph idx="1" type="body"/>
          </p:nvPr>
        </p:nvSpPr>
        <p:spPr>
          <a:xfrm>
            <a:off x="199292" y="817331"/>
            <a:ext cx="11793416" cy="365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This slideshow will be posted on our website.</a:t>
            </a:r>
            <a:endParaRPr/>
          </a:p>
        </p:txBody>
      </p:sp>
      <p:sp>
        <p:nvSpPr>
          <p:cNvPr id="106" name="Google Shape;106;p2"/>
          <p:cNvSpPr txBox="1"/>
          <p:nvPr>
            <p:ph idx="12" type="sldNum"/>
          </p:nvPr>
        </p:nvSpPr>
        <p:spPr>
          <a:xfrm>
            <a:off x="8610600" y="6506308"/>
            <a:ext cx="2743200" cy="262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222738" y="1219200"/>
            <a:ext cx="6640420" cy="4699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00050" lvl="0" marL="4000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aramond"/>
              <a:buAutoNum type="romanUcPeriod"/>
            </a:pPr>
            <a:r>
              <a:rPr lang="en-US" sz="3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What is Mock Trial?</a:t>
            </a:r>
            <a:endParaRPr sz="32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400050" lvl="0" marL="4000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Font typeface="Garamond"/>
              <a:buAutoNum type="romanUcPeriod"/>
            </a:pPr>
            <a:r>
              <a:rPr lang="en-US" sz="3200">
                <a:latin typeface="Garamond"/>
                <a:ea typeface="Garamond"/>
                <a:cs typeface="Garamond"/>
                <a:sym typeface="Garamond"/>
              </a:rPr>
              <a:t>Why Try Out for Mock Trial?</a:t>
            </a:r>
            <a:endParaRPr sz="3200">
              <a:latin typeface="Garamond"/>
              <a:ea typeface="Garamond"/>
              <a:cs typeface="Garamond"/>
              <a:sym typeface="Garamond"/>
            </a:endParaRPr>
          </a:p>
          <a:p>
            <a:pPr indent="-400050" lvl="0" marL="4000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aramond"/>
              <a:buAutoNum type="romanUcPeriod"/>
            </a:pPr>
            <a:r>
              <a:rPr lang="en-US" sz="3200">
                <a:latin typeface="Garamond"/>
                <a:ea typeface="Garamond"/>
                <a:cs typeface="Garamond"/>
                <a:sym typeface="Garamond"/>
              </a:rPr>
              <a:t>Past Mock Trial Successes</a:t>
            </a:r>
            <a:endParaRPr/>
          </a:p>
          <a:p>
            <a:pPr indent="-400050" lvl="0" marL="4000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aramond"/>
              <a:buAutoNum type="romanUcPeriod"/>
            </a:pPr>
            <a:r>
              <a:rPr lang="en-US" sz="3200">
                <a:latin typeface="Garamond"/>
                <a:ea typeface="Garamond"/>
                <a:cs typeface="Garamond"/>
                <a:sym typeface="Garamond"/>
              </a:rPr>
              <a:t>What to Expect from the 2025 Season</a:t>
            </a:r>
            <a:endParaRPr/>
          </a:p>
          <a:p>
            <a:pPr indent="-400050" lvl="0" marL="4000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aramond"/>
              <a:buAutoNum type="romanUcPeriod"/>
            </a:pPr>
            <a:r>
              <a:rPr lang="en-US" sz="3200">
                <a:latin typeface="Garamond"/>
                <a:ea typeface="Garamond"/>
                <a:cs typeface="Garamond"/>
                <a:sym typeface="Garamond"/>
              </a:rPr>
              <a:t>2025 Tryout Process</a:t>
            </a:r>
            <a:endParaRPr/>
          </a:p>
          <a:p>
            <a:pPr indent="-400050" lvl="0" marL="4000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aramond"/>
              <a:buAutoNum type="romanUcPeriod"/>
            </a:pPr>
            <a:r>
              <a:rPr lang="en-US" sz="3200">
                <a:latin typeface="Garamond"/>
                <a:ea typeface="Garamond"/>
                <a:cs typeface="Garamond"/>
                <a:sym typeface="Garamond"/>
              </a:rPr>
              <a:t>How to Submit Your Tryout</a:t>
            </a:r>
            <a:endParaRPr/>
          </a:p>
        </p:txBody>
      </p:sp>
      <p:pic>
        <p:nvPicPr>
          <p:cNvPr descr="A logo with a horse and hammers&#10;&#10;AI-generated content may be incorrect." id="108" name="Google Shape;10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7301" y="2039552"/>
            <a:ext cx="3058551" cy="3058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/>
          <p:nvPr/>
        </p:nvSpPr>
        <p:spPr>
          <a:xfrm>
            <a:off x="2965405" y="1770228"/>
            <a:ext cx="2461326" cy="11435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Students examine witnesses, make objections, and give speeches in front of legal professionals. 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199292" y="1182621"/>
            <a:ext cx="3657600" cy="3381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What is Mock Trial?</a:t>
            </a:r>
            <a:endParaRPr/>
          </a:p>
        </p:txBody>
      </p:sp>
      <p:cxnSp>
        <p:nvCxnSpPr>
          <p:cNvPr id="115" name="Google Shape;115;p3"/>
          <p:cNvCxnSpPr/>
          <p:nvPr/>
        </p:nvCxnSpPr>
        <p:spPr>
          <a:xfrm>
            <a:off x="281588" y="1508920"/>
            <a:ext cx="7826988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6" name="Google Shape;116;p3"/>
          <p:cNvSpPr/>
          <p:nvPr/>
        </p:nvSpPr>
        <p:spPr>
          <a:xfrm>
            <a:off x="281588" y="1570239"/>
            <a:ext cx="2286000" cy="2554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Witnesses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" name="Google Shape;117;p3"/>
          <p:cNvCxnSpPr/>
          <p:nvPr/>
        </p:nvCxnSpPr>
        <p:spPr>
          <a:xfrm>
            <a:off x="281588" y="1835160"/>
            <a:ext cx="2286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8" name="Google Shape;118;p3"/>
          <p:cNvSpPr/>
          <p:nvPr/>
        </p:nvSpPr>
        <p:spPr>
          <a:xfrm>
            <a:off x="3053068" y="1570239"/>
            <a:ext cx="2286000" cy="2554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Attorneys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" name="Google Shape;119;p3"/>
          <p:cNvCxnSpPr/>
          <p:nvPr/>
        </p:nvCxnSpPr>
        <p:spPr>
          <a:xfrm>
            <a:off x="3053068" y="1835160"/>
            <a:ext cx="2286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0" name="Google Shape;120;p3"/>
          <p:cNvSpPr/>
          <p:nvPr/>
        </p:nvSpPr>
        <p:spPr>
          <a:xfrm>
            <a:off x="5823562" y="1570239"/>
            <a:ext cx="2286000" cy="2554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Utility</a:t>
            </a:r>
            <a:endParaRPr/>
          </a:p>
        </p:txBody>
      </p:sp>
      <p:cxnSp>
        <p:nvCxnSpPr>
          <p:cNvPr id="121" name="Google Shape;121;p3"/>
          <p:cNvCxnSpPr/>
          <p:nvPr/>
        </p:nvCxnSpPr>
        <p:spPr>
          <a:xfrm>
            <a:off x="5823562" y="1835160"/>
            <a:ext cx="2286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2" name="Google Shape;122;p3"/>
          <p:cNvSpPr/>
          <p:nvPr/>
        </p:nvSpPr>
        <p:spPr>
          <a:xfrm>
            <a:off x="281588" y="1911839"/>
            <a:ext cx="2286000" cy="1143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Students take the witness stand embodying characters that have pre-written affidavits.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5824548" y="1911839"/>
            <a:ext cx="2286000" cy="1009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Students participate in a  real-world trial format that prepares them to be future litigators.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descr="Mock Trial's winning season driven by talent, determination and hard work -  Reynolds College Blog" id="124" name="Google Shape;1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0186" y="2889475"/>
            <a:ext cx="2071764" cy="11436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in a suit and tie sitting in a chair&#10;&#10;AI-generated content may be incorrect." id="125" name="Google Shape;125;p3"/>
          <p:cNvPicPr preferRelativeResize="0"/>
          <p:nvPr/>
        </p:nvPicPr>
        <p:blipFill rotWithShape="1">
          <a:blip r:embed="rId4">
            <a:alphaModFix/>
          </a:blip>
          <a:srcRect b="0" l="-3599" r="-2" t="16976"/>
          <a:stretch/>
        </p:blipFill>
        <p:spPr>
          <a:xfrm>
            <a:off x="391764" y="2896219"/>
            <a:ext cx="2065649" cy="1133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CLRE | High School Mock Trial" id="126" name="Google Shape;126;p3"/>
          <p:cNvPicPr preferRelativeResize="0"/>
          <p:nvPr/>
        </p:nvPicPr>
        <p:blipFill rotWithShape="1">
          <a:blip r:embed="rId5">
            <a:alphaModFix/>
          </a:blip>
          <a:srcRect b="12877" l="30" r="-29" t="6541"/>
          <a:stretch/>
        </p:blipFill>
        <p:spPr>
          <a:xfrm>
            <a:off x="5928718" y="2928337"/>
            <a:ext cx="2075688" cy="111585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>
            <p:ph type="title"/>
          </p:nvPr>
        </p:nvSpPr>
        <p:spPr>
          <a:xfrm>
            <a:off x="199292" y="229012"/>
            <a:ext cx="9572695" cy="548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/>
              <a:t>What is Mock Trial?</a:t>
            </a:r>
            <a:endParaRPr/>
          </a:p>
        </p:txBody>
      </p:sp>
      <p:sp>
        <p:nvSpPr>
          <p:cNvPr id="128" name="Google Shape;128;p3"/>
          <p:cNvSpPr txBox="1"/>
          <p:nvPr>
            <p:ph idx="12" type="sldNum"/>
          </p:nvPr>
        </p:nvSpPr>
        <p:spPr>
          <a:xfrm>
            <a:off x="8610600" y="6506308"/>
            <a:ext cx="2743200" cy="262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129" name="Google Shape;129;p3"/>
          <p:cNvSpPr txBox="1"/>
          <p:nvPr>
            <p:ph idx="1" type="body"/>
          </p:nvPr>
        </p:nvSpPr>
        <p:spPr>
          <a:xfrm>
            <a:off x="199292" y="817331"/>
            <a:ext cx="117933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Founded in 2000, our organization provides unparalleled legal education to undergraduates.</a:t>
            </a:r>
            <a:endParaRPr/>
          </a:p>
        </p:txBody>
      </p:sp>
      <p:sp>
        <p:nvSpPr>
          <p:cNvPr id="130" name="Google Shape;130;p3"/>
          <p:cNvSpPr/>
          <p:nvPr/>
        </p:nvSpPr>
        <p:spPr>
          <a:xfrm>
            <a:off x="199292" y="4109687"/>
            <a:ext cx="5192979" cy="3381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What do you learn?</a:t>
            </a:r>
            <a:endParaRPr/>
          </a:p>
        </p:txBody>
      </p:sp>
      <p:cxnSp>
        <p:nvCxnSpPr>
          <p:cNvPr id="131" name="Google Shape;131;p3"/>
          <p:cNvCxnSpPr/>
          <p:nvPr/>
        </p:nvCxnSpPr>
        <p:spPr>
          <a:xfrm>
            <a:off x="281589" y="4435986"/>
            <a:ext cx="7826988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2" name="Google Shape;132;p3"/>
          <p:cNvSpPr/>
          <p:nvPr/>
        </p:nvSpPr>
        <p:spPr>
          <a:xfrm>
            <a:off x="8332178" y="1182621"/>
            <a:ext cx="3657600" cy="3381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Not Just Pre-Law Students</a:t>
            </a:r>
            <a:endParaRPr/>
          </a:p>
        </p:txBody>
      </p:sp>
      <p:cxnSp>
        <p:nvCxnSpPr>
          <p:cNvPr id="133" name="Google Shape;133;p3"/>
          <p:cNvCxnSpPr/>
          <p:nvPr/>
        </p:nvCxnSpPr>
        <p:spPr>
          <a:xfrm>
            <a:off x="8297917" y="1508920"/>
            <a:ext cx="3493008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4" name="Google Shape;134;p3"/>
          <p:cNvSpPr/>
          <p:nvPr/>
        </p:nvSpPr>
        <p:spPr>
          <a:xfrm>
            <a:off x="8332178" y="1497088"/>
            <a:ext cx="3493008" cy="4874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Major Breakdown</a:t>
            </a:r>
            <a:endParaRPr i="1"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135" name="Google Shape;135;p3"/>
          <p:cNvCxnSpPr/>
          <p:nvPr/>
        </p:nvCxnSpPr>
        <p:spPr>
          <a:xfrm>
            <a:off x="8391839" y="1895630"/>
            <a:ext cx="3458747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Legal paper - Free files and folders icons" id="136" name="Google Shape;136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9564" y="4607636"/>
            <a:ext cx="1005840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blic-Speaking Icons - Free SVG &amp; PNG Public-Speaking Images - Noun Project" id="137" name="Google Shape;137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04973" y="4607636"/>
            <a:ext cx="1005840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wnload Free Critical thinking Special Lineal icon Icons in PNG &amp; SVG" id="138" name="Google Shape;138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01060" y="4635769"/>
            <a:ext cx="1005840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gal Case Icon Vector Illustration Stock Vector (Royalty Free) 2300404227  | Shutterstock" id="139" name="Google Shape;139;p3"/>
          <p:cNvPicPr preferRelativeResize="0"/>
          <p:nvPr/>
        </p:nvPicPr>
        <p:blipFill rotWithShape="1">
          <a:blip r:embed="rId9">
            <a:alphaModFix/>
          </a:blip>
          <a:srcRect b="21442" l="15082" r="15105" t="16044"/>
          <a:stretch/>
        </p:blipFill>
        <p:spPr>
          <a:xfrm>
            <a:off x="6728703" y="4663908"/>
            <a:ext cx="1043036" cy="10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"/>
          <p:cNvSpPr/>
          <p:nvPr/>
        </p:nvSpPr>
        <p:spPr>
          <a:xfrm>
            <a:off x="363628" y="5767755"/>
            <a:ext cx="1577713" cy="4642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Lit Analysis</a:t>
            </a:r>
            <a:endParaRPr/>
          </a:p>
        </p:txBody>
      </p:sp>
      <p:sp>
        <p:nvSpPr>
          <p:cNvPr id="141" name="Google Shape;141;p3"/>
          <p:cNvSpPr/>
          <p:nvPr/>
        </p:nvSpPr>
        <p:spPr>
          <a:xfrm>
            <a:off x="2319037" y="5767755"/>
            <a:ext cx="1577713" cy="4642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Public Speaking</a:t>
            </a:r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4415124" y="5767755"/>
            <a:ext cx="1577713" cy="4642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Critical Thinking</a:t>
            </a:r>
            <a:endParaRPr/>
          </a:p>
        </p:txBody>
      </p:sp>
      <p:sp>
        <p:nvSpPr>
          <p:cNvPr id="143" name="Google Shape;143;p3"/>
          <p:cNvSpPr/>
          <p:nvPr/>
        </p:nvSpPr>
        <p:spPr>
          <a:xfrm>
            <a:off x="6461365" y="5767755"/>
            <a:ext cx="1577713" cy="4642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Legal Knowledge</a:t>
            </a:r>
            <a:endParaRPr/>
          </a:p>
        </p:txBody>
      </p:sp>
      <p:sp>
        <p:nvSpPr>
          <p:cNvPr id="144" name="Google Shape;144;p3"/>
          <p:cNvSpPr/>
          <p:nvPr/>
        </p:nvSpPr>
        <p:spPr>
          <a:xfrm>
            <a:off x="8332178" y="2903857"/>
            <a:ext cx="34929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Recent Post-</a:t>
            </a:r>
            <a:r>
              <a:rPr i="1" lang="en-US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Grad Placements</a:t>
            </a:r>
            <a:endParaRPr i="1"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145" name="Google Shape;145;p3"/>
          <p:cNvCxnSpPr/>
          <p:nvPr/>
        </p:nvCxnSpPr>
        <p:spPr>
          <a:xfrm>
            <a:off x="8391839" y="3302399"/>
            <a:ext cx="3458747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Bain &amp; Company Logo and symbol, meaning, history, PNG, brand" id="146" name="Google Shape;146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63647" y="3486266"/>
            <a:ext cx="1429947" cy="8043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ston Consulting Group - Wikipedia" id="147" name="Google Shape;147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668544" y="4435986"/>
            <a:ext cx="986497" cy="9864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 | McKinsey.org | McKinsey &amp; Company" id="148" name="Google Shape;148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668544" y="3405766"/>
            <a:ext cx="986497" cy="9864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ale Law School" id="149" name="Google Shape;149;p3"/>
          <p:cNvPicPr preferRelativeResize="0"/>
          <p:nvPr/>
        </p:nvPicPr>
        <p:blipFill rotWithShape="1">
          <a:blip r:embed="rId13">
            <a:alphaModFix/>
          </a:blip>
          <a:srcRect b="36180" l="0" r="0" t="34169"/>
          <a:stretch/>
        </p:blipFill>
        <p:spPr>
          <a:xfrm>
            <a:off x="8463647" y="5369150"/>
            <a:ext cx="3327278" cy="9864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irkland &amp; Ellis: All You Need To Know" id="150" name="Google Shape;150;p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429948" y="4435986"/>
            <a:ext cx="1731030" cy="97459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"/>
          <p:cNvSpPr/>
          <p:nvPr/>
        </p:nvSpPr>
        <p:spPr>
          <a:xfrm>
            <a:off x="8391850" y="1998750"/>
            <a:ext cx="20757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Dedman, Humanities.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Lyle, Engineering.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Cox, Business.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52" name="Google Shape;152;p3"/>
          <p:cNvSpPr/>
          <p:nvPr/>
        </p:nvSpPr>
        <p:spPr>
          <a:xfrm>
            <a:off x="10237175" y="1997575"/>
            <a:ext cx="20757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Simmons, Education.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Meadows, Arts.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4450" y="1349700"/>
            <a:ext cx="2413798" cy="1752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o men standing next to each other&#10;&#10;AI-generated content may be incorrect." id="158" name="Google Shape;15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2266" y="1334818"/>
            <a:ext cx="3301999" cy="219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7"/>
          <p:cNvSpPr txBox="1"/>
          <p:nvPr>
            <p:ph type="title"/>
          </p:nvPr>
        </p:nvSpPr>
        <p:spPr>
          <a:xfrm>
            <a:off x="199292" y="229012"/>
            <a:ext cx="9572695" cy="548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/>
              <a:t>Why Try Out?</a:t>
            </a:r>
            <a:endParaRPr/>
          </a:p>
        </p:txBody>
      </p:sp>
      <p:sp>
        <p:nvSpPr>
          <p:cNvPr id="160" name="Google Shape;160;p7"/>
          <p:cNvSpPr txBox="1"/>
          <p:nvPr>
            <p:ph idx="12" type="sldNum"/>
          </p:nvPr>
        </p:nvSpPr>
        <p:spPr>
          <a:xfrm>
            <a:off x="8610600" y="6506308"/>
            <a:ext cx="2743200" cy="262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161" name="Google Shape;161;p7"/>
          <p:cNvSpPr txBox="1"/>
          <p:nvPr>
            <p:ph idx="1" type="body"/>
          </p:nvPr>
        </p:nvSpPr>
        <p:spPr>
          <a:xfrm>
            <a:off x="199292" y="817331"/>
            <a:ext cx="11793416" cy="365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Not just an org on-campus, but a true family</a:t>
            </a:r>
            <a:endParaRPr/>
          </a:p>
        </p:txBody>
      </p:sp>
      <p:sp>
        <p:nvSpPr>
          <p:cNvPr id="162" name="Google Shape;162;p7"/>
          <p:cNvSpPr/>
          <p:nvPr/>
        </p:nvSpPr>
        <p:spPr>
          <a:xfrm>
            <a:off x="309319" y="1705245"/>
            <a:ext cx="7732491" cy="4631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7948" y="3057141"/>
            <a:ext cx="2978729" cy="22340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holding candles&#10;&#10;AI-generated content may be incorrect." id="164" name="Google Shape;164;p7"/>
          <p:cNvPicPr preferRelativeResize="0"/>
          <p:nvPr/>
        </p:nvPicPr>
        <p:blipFill rotWithShape="1">
          <a:blip r:embed="rId6">
            <a:alphaModFix/>
          </a:blip>
          <a:srcRect b="9049" l="0" r="0" t="0"/>
          <a:stretch/>
        </p:blipFill>
        <p:spPr>
          <a:xfrm>
            <a:off x="2514500" y="4590200"/>
            <a:ext cx="2532427" cy="1728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men holding candles in front of a christmas tree&#10;&#10;AI-generated content may be incorrect." id="165" name="Google Shape;165;p7"/>
          <p:cNvPicPr preferRelativeResize="0"/>
          <p:nvPr/>
        </p:nvPicPr>
        <p:blipFill rotWithShape="1">
          <a:blip r:embed="rId7">
            <a:alphaModFix/>
          </a:blip>
          <a:srcRect b="-3071" l="0" r="0" t="0"/>
          <a:stretch/>
        </p:blipFill>
        <p:spPr>
          <a:xfrm>
            <a:off x="495325" y="4670650"/>
            <a:ext cx="2171026" cy="1678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&#10;&#10;AI-generated content may be incorrect." id="166" name="Google Shape;166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5328" y="1349712"/>
            <a:ext cx="2490709" cy="33209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women posing for a picture&#10;&#10;AI-generated content may be incorrect." id="167" name="Google Shape;167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736684" y="2928705"/>
            <a:ext cx="2181564" cy="1613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taking a selfie&#10;&#10;AI-generated content may be incorrect." id="168" name="Google Shape;168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01150" y="4118850"/>
            <a:ext cx="2978725" cy="21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7"/>
          <p:cNvSpPr txBox="1"/>
          <p:nvPr/>
        </p:nvSpPr>
        <p:spPr>
          <a:xfrm>
            <a:off x="8162250" y="1360013"/>
            <a:ext cx="3639900" cy="49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aramond"/>
              <a:buAutoNum type="arabicPeriod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Mock Trial provides a tight-knit family of 30+ students from the first week of school. 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aramond"/>
              <a:buAutoNum type="arabicPeriod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Mock Trial is the </a:t>
            </a:r>
            <a:r>
              <a:rPr lang="en-US" sz="1800" u="sng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only</a:t>
            </a: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pre-law organization that offers class credit for law-focused courses.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aramond"/>
              <a:buAutoNum type="arabicPeriod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Mock Trial is among the most common </a:t>
            </a: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extracurriculars</a:t>
            </a: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for </a:t>
            </a: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t14</a:t>
            </a: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law schools.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aramond"/>
              <a:buAutoNum type="arabicPeriod"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Mock Trial trains you to become a fierce public speaker and oral advocate.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"/>
          <p:cNvSpPr txBox="1"/>
          <p:nvPr>
            <p:ph type="title"/>
          </p:nvPr>
        </p:nvSpPr>
        <p:spPr>
          <a:xfrm>
            <a:off x="199292" y="229012"/>
            <a:ext cx="9572695" cy="548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/>
              <a:t>Past Mock Trial Successes</a:t>
            </a:r>
            <a:endParaRPr/>
          </a:p>
        </p:txBody>
      </p:sp>
      <p:sp>
        <p:nvSpPr>
          <p:cNvPr id="175" name="Google Shape;175;p5"/>
          <p:cNvSpPr txBox="1"/>
          <p:nvPr>
            <p:ph idx="12" type="sldNum"/>
          </p:nvPr>
        </p:nvSpPr>
        <p:spPr>
          <a:xfrm>
            <a:off x="8610600" y="6506308"/>
            <a:ext cx="2743200" cy="262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176" name="Google Shape;176;p5"/>
          <p:cNvSpPr/>
          <p:nvPr/>
        </p:nvSpPr>
        <p:spPr>
          <a:xfrm>
            <a:off x="309319" y="1933845"/>
            <a:ext cx="7732500" cy="46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Lora"/>
                <a:ea typeface="Lora"/>
                <a:cs typeface="Lora"/>
                <a:sym typeface="Lora"/>
              </a:rPr>
              <a:t>1st Place at Rice Invitational</a:t>
            </a:r>
            <a:endParaRPr b="0" i="0" sz="1800" u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Lora"/>
                <a:ea typeface="Lora"/>
                <a:cs typeface="Lora"/>
                <a:sym typeface="Lora"/>
              </a:rPr>
              <a:t>1st Place at A&amp;M Invitational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Lora"/>
                <a:ea typeface="Lora"/>
                <a:cs typeface="Lora"/>
                <a:sym typeface="Lora"/>
              </a:rPr>
              <a:t>3rd Place at UC Berkeley Invitational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Lora"/>
                <a:ea typeface="Lora"/>
                <a:cs typeface="Lora"/>
                <a:sym typeface="Lora"/>
              </a:rPr>
              <a:t>3rd Place at USC Invitational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Lora"/>
                <a:ea typeface="Lora"/>
                <a:cs typeface="Lora"/>
                <a:sym typeface="Lora"/>
              </a:rPr>
              <a:t>5th Place at Vanderbilt Invitational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Lora"/>
                <a:ea typeface="Lora"/>
                <a:cs typeface="Lora"/>
                <a:sym typeface="Lora"/>
              </a:rPr>
              <a:t>5th Place at Stanford Invitational</a:t>
            </a:r>
            <a:endParaRPr b="0" i="0" sz="1800" u="none" strike="noStrike">
              <a:solidFill>
                <a:srgbClr val="25252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5252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5252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en-US" sz="1800" u="none" strike="noStrike">
                <a:solidFill>
                  <a:srgbClr val="252525"/>
                </a:solidFill>
                <a:latin typeface="Lora"/>
                <a:ea typeface="Lora"/>
                <a:cs typeface="Lora"/>
                <a:sym typeface="Lora"/>
              </a:rPr>
              <a:t>And for the first time in program history, </a:t>
            </a:r>
            <a:endParaRPr b="1" i="1" sz="1800" u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Font typeface="Lora"/>
              <a:buNone/>
            </a:pPr>
            <a:r>
              <a:rPr b="1" i="1" lang="en-US" sz="1800" u="none" strike="noStrike">
                <a:solidFill>
                  <a:srgbClr val="252525"/>
                </a:solidFill>
                <a:latin typeface="Lora"/>
                <a:ea typeface="Lora"/>
                <a:cs typeface="Lora"/>
                <a:sym typeface="Lora"/>
              </a:rPr>
              <a:t>our A and B team qualified for the Opening Round of the National Championship!</a:t>
            </a:r>
            <a:endParaRPr b="1" i="1" sz="1800" u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b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77" name="Google Shape;177;p5"/>
          <p:cNvSpPr/>
          <p:nvPr/>
        </p:nvSpPr>
        <p:spPr>
          <a:xfrm>
            <a:off x="8332178" y="1547911"/>
            <a:ext cx="3458747" cy="4384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descr="Block S with Tree - Identity Guide" id="178" name="Google Shape;17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2033" y="1793478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orida State Seminoles - Wikipedia" id="179" name="Google Shape;17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03962" y="1793478"/>
            <a:ext cx="1244262" cy="1371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Cal logo.png - Wikimedia Commons" id="180" name="Google Shape;18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7034" y="1953498"/>
            <a:ext cx="1229943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Texas Longhorns logo.svg - Wikipedia" id="181" name="Google Shape;181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17034" y="3963442"/>
            <a:ext cx="1739286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ulane Green Wave Scores, Stats and Highlights - ESPN" id="182" name="Google Shape;182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88689" y="1793478"/>
            <a:ext cx="1430220" cy="13715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klahoma Sooners football - Wikipedia" id="183" name="Google Shape;183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54534" y="3776766"/>
            <a:ext cx="998304" cy="1287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hodes College" id="184" name="Google Shape;184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751054" y="3835172"/>
            <a:ext cx="2440953" cy="117094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5"/>
          <p:cNvSpPr/>
          <p:nvPr/>
        </p:nvSpPr>
        <p:spPr>
          <a:xfrm>
            <a:off x="236484" y="1182621"/>
            <a:ext cx="36576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Tournament Results</a:t>
            </a:r>
            <a:endParaRPr/>
          </a:p>
        </p:txBody>
      </p:sp>
      <p:cxnSp>
        <p:nvCxnSpPr>
          <p:cNvPr id="186" name="Google Shape;186;p5"/>
          <p:cNvCxnSpPr/>
          <p:nvPr/>
        </p:nvCxnSpPr>
        <p:spPr>
          <a:xfrm>
            <a:off x="309320" y="1508920"/>
            <a:ext cx="76824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7" name="Google Shape;187;p5"/>
          <p:cNvSpPr txBox="1"/>
          <p:nvPr>
            <p:ph idx="1" type="body"/>
          </p:nvPr>
        </p:nvSpPr>
        <p:spPr>
          <a:xfrm>
            <a:off x="199292" y="817331"/>
            <a:ext cx="117933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Our team travels across the country; this year we went to Florida, California, Texas, Tennessee, and Louisiana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 txBox="1"/>
          <p:nvPr>
            <p:ph type="title"/>
          </p:nvPr>
        </p:nvSpPr>
        <p:spPr>
          <a:xfrm>
            <a:off x="199292" y="229012"/>
            <a:ext cx="9572695" cy="548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/>
              <a:t>What to Expect from the 2025 Season</a:t>
            </a:r>
            <a:endParaRPr/>
          </a:p>
        </p:txBody>
      </p:sp>
      <p:sp>
        <p:nvSpPr>
          <p:cNvPr id="193" name="Google Shape;193;p4"/>
          <p:cNvSpPr txBox="1"/>
          <p:nvPr>
            <p:ph idx="12" type="sldNum"/>
          </p:nvPr>
        </p:nvSpPr>
        <p:spPr>
          <a:xfrm>
            <a:off x="8610600" y="6506308"/>
            <a:ext cx="2743200" cy="262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194" name="Google Shape;194;p4"/>
          <p:cNvSpPr/>
          <p:nvPr/>
        </p:nvSpPr>
        <p:spPr>
          <a:xfrm>
            <a:off x="233553" y="1182621"/>
            <a:ext cx="36576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Fall 2025</a:t>
            </a:r>
            <a:endParaRPr sz="2000"/>
          </a:p>
        </p:txBody>
      </p:sp>
      <p:cxnSp>
        <p:nvCxnSpPr>
          <p:cNvPr id="195" name="Google Shape;195;p4"/>
          <p:cNvCxnSpPr/>
          <p:nvPr/>
        </p:nvCxnSpPr>
        <p:spPr>
          <a:xfrm>
            <a:off x="199292" y="1508920"/>
            <a:ext cx="4308000" cy="4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6" name="Google Shape;196;p4"/>
          <p:cNvSpPr/>
          <p:nvPr/>
        </p:nvSpPr>
        <p:spPr>
          <a:xfrm>
            <a:off x="4729353" y="1182621"/>
            <a:ext cx="36576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Spring 2026</a:t>
            </a:r>
            <a:endParaRPr sz="2000"/>
          </a:p>
        </p:txBody>
      </p:sp>
      <p:sp>
        <p:nvSpPr>
          <p:cNvPr id="197" name="Google Shape;197;p4"/>
          <p:cNvSpPr/>
          <p:nvPr/>
        </p:nvSpPr>
        <p:spPr>
          <a:xfrm>
            <a:off x="233550" y="1675909"/>
            <a:ext cx="3657600" cy="46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All new members enroll in the 1-credit-hour Introduction to Mock Trial course (Tu 5-5:50pm).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All members will attend 2 additional weekly practices outside of class.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All new members will compete in 2 Mock Trial tournaments.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98" name="Google Shape;198;p4"/>
          <p:cNvSpPr/>
          <p:nvPr/>
        </p:nvSpPr>
        <p:spPr>
          <a:xfrm>
            <a:off x="4729350" y="1677821"/>
            <a:ext cx="3657600" cy="46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All members enroll in the 3-credit-hour Advanced Mock Trial course (TBD).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All members will attend 2 additional weekly practices outside of class.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All members will compete in </a:t>
            </a: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at least</a:t>
            </a: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2 tournaments.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cxnSp>
        <p:nvCxnSpPr>
          <p:cNvPr id="199" name="Google Shape;199;p4"/>
          <p:cNvCxnSpPr/>
          <p:nvPr/>
        </p:nvCxnSpPr>
        <p:spPr>
          <a:xfrm>
            <a:off x="4696292" y="1513720"/>
            <a:ext cx="4308000" cy="4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0" name="Google Shape;20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6950" y="2254599"/>
            <a:ext cx="2347471" cy="17606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" name="Google Shape;201;p4"/>
          <p:cNvGrpSpPr/>
          <p:nvPr/>
        </p:nvGrpSpPr>
        <p:grpSpPr>
          <a:xfrm>
            <a:off x="9294562" y="3699201"/>
            <a:ext cx="2674320" cy="1591710"/>
            <a:chOff x="8153400" y="4324350"/>
            <a:chExt cx="3686175" cy="2257425"/>
          </a:xfrm>
        </p:grpSpPr>
        <p:pic>
          <p:nvPicPr>
            <p:cNvPr id="202" name="Google Shape;202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0550" y="4381500"/>
              <a:ext cx="3571874" cy="2143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4"/>
            <p:cNvSpPr/>
            <p:nvPr/>
          </p:nvSpPr>
          <p:spPr>
            <a:xfrm>
              <a:off x="8153400" y="4324350"/>
              <a:ext cx="3686175" cy="2257425"/>
            </a:xfrm>
            <a:custGeom>
              <a:rect b="b" l="l" r="r" t="t"/>
              <a:pathLst>
                <a:path extrusionOk="0" h="2257425" w="3686175">
                  <a:moveTo>
                    <a:pt x="0" y="2257425"/>
                  </a:moveTo>
                  <a:lnTo>
                    <a:pt x="3686175" y="2257425"/>
                  </a:lnTo>
                  <a:lnTo>
                    <a:pt x="3686175" y="0"/>
                  </a:lnTo>
                  <a:lnTo>
                    <a:pt x="0" y="0"/>
                  </a:lnTo>
                  <a:lnTo>
                    <a:pt x="0" y="2257425"/>
                  </a:lnTo>
                  <a:close/>
                </a:path>
              </a:pathLst>
            </a:custGeom>
            <a:noFill/>
            <a:ln cap="flat" cmpd="sng" w="994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56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"/>
          <p:cNvSpPr txBox="1"/>
          <p:nvPr>
            <p:ph type="title"/>
          </p:nvPr>
        </p:nvSpPr>
        <p:spPr>
          <a:xfrm>
            <a:off x="199292" y="229012"/>
            <a:ext cx="9572695" cy="548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/>
              <a:t>2025 Tryout Process</a:t>
            </a:r>
            <a:endParaRPr/>
          </a:p>
        </p:txBody>
      </p:sp>
      <p:sp>
        <p:nvSpPr>
          <p:cNvPr id="209" name="Google Shape;209;p6"/>
          <p:cNvSpPr txBox="1"/>
          <p:nvPr>
            <p:ph idx="12" type="sldNum"/>
          </p:nvPr>
        </p:nvSpPr>
        <p:spPr>
          <a:xfrm>
            <a:off x="8610600" y="6506308"/>
            <a:ext cx="2743200" cy="262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210" name="Google Shape;210;p6"/>
          <p:cNvSpPr txBox="1"/>
          <p:nvPr>
            <p:ph idx="1" type="body"/>
          </p:nvPr>
        </p:nvSpPr>
        <p:spPr>
          <a:xfrm>
            <a:off x="199292" y="817331"/>
            <a:ext cx="11793416" cy="365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Every person must submit two videos to tryout.</a:t>
            </a:r>
            <a:endParaRPr/>
          </a:p>
        </p:txBody>
      </p:sp>
      <p:sp>
        <p:nvSpPr>
          <p:cNvPr id="211" name="Google Shape;211;p6"/>
          <p:cNvSpPr/>
          <p:nvPr/>
        </p:nvSpPr>
        <p:spPr>
          <a:xfrm>
            <a:off x="157353" y="1182621"/>
            <a:ext cx="36576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SzPts val="2000"/>
              <a:buFont typeface="Garamond"/>
              <a:buAutoNum type="arabicPeriod"/>
            </a:pPr>
            <a:r>
              <a:rPr b="1"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Two Minute Speech</a:t>
            </a:r>
            <a:endParaRPr sz="2000"/>
          </a:p>
        </p:txBody>
      </p:sp>
      <p:cxnSp>
        <p:nvCxnSpPr>
          <p:cNvPr id="212" name="Google Shape;212;p6"/>
          <p:cNvCxnSpPr/>
          <p:nvPr/>
        </p:nvCxnSpPr>
        <p:spPr>
          <a:xfrm>
            <a:off x="199292" y="1508920"/>
            <a:ext cx="4308000" cy="4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3" name="Google Shape;213;p6"/>
          <p:cNvSpPr/>
          <p:nvPr/>
        </p:nvSpPr>
        <p:spPr>
          <a:xfrm>
            <a:off x="5110350" y="1182625"/>
            <a:ext cx="45711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2.	Two Minute Eyewitness Monologue</a:t>
            </a:r>
            <a:endParaRPr sz="2000"/>
          </a:p>
        </p:txBody>
      </p:sp>
      <p:cxnSp>
        <p:nvCxnSpPr>
          <p:cNvPr id="214" name="Google Shape;214;p6"/>
          <p:cNvCxnSpPr/>
          <p:nvPr/>
        </p:nvCxnSpPr>
        <p:spPr>
          <a:xfrm>
            <a:off x="5159692" y="1513720"/>
            <a:ext cx="4472400" cy="33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5" name="Google Shape;215;p6"/>
          <p:cNvSpPr/>
          <p:nvPr/>
        </p:nvSpPr>
        <p:spPr>
          <a:xfrm>
            <a:off x="233550" y="1675900"/>
            <a:ext cx="3980700" cy="46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Two minute argumentative speech answering “Who Killed Peruna?”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Tips:</a:t>
            </a:r>
            <a:endParaRPr i="1"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Feel free to make up testimony, witnesses, and evidence. Present a persuading argument, based on </a:t>
            </a:r>
            <a:r>
              <a:rPr lang="en-US" sz="2000" u="sng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your facts</a:t>
            </a: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, that eliminates any reasonable doubt.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Speak with clarity, emotion, cadence, and confidence. We care more about delivery than content.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We prefer you to deliver it standing.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16" name="Google Shape;216;p6" title="Movie on 8-2-25 at 3.00 AM #3 (1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81450" y="1675898"/>
            <a:ext cx="2433226" cy="182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6"/>
          <p:cNvSpPr/>
          <p:nvPr/>
        </p:nvSpPr>
        <p:spPr>
          <a:xfrm>
            <a:off x="5159700" y="1681313"/>
            <a:ext cx="4472400" cy="46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Two minute eyewitness testimony based on your affidavit.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**Review the pre-prepared affidavits posted on the webiste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Tips:</a:t>
            </a:r>
            <a:endParaRPr i="1"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Do not</a:t>
            </a: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constrain yourself to the information in the affidavit. The affidavit is a </a:t>
            </a:r>
            <a:r>
              <a:rPr lang="en-US" sz="2000" u="sng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launchpad</a:t>
            </a: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Emphasize developing a memorable character who is engaging, informative, credible, and entertaining. Use tone, complexion, volume, and cadence to express emotion.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18" name="Google Shape;218;p6" title="IMG_0747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19000" y="3971061"/>
            <a:ext cx="1334800" cy="2369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"/>
          <p:cNvSpPr/>
          <p:nvPr/>
        </p:nvSpPr>
        <p:spPr>
          <a:xfrm>
            <a:off x="233550" y="5477200"/>
            <a:ext cx="4830600" cy="448800"/>
          </a:xfrm>
          <a:prstGeom prst="rect">
            <a:avLst/>
          </a:prstGeom>
          <a:solidFill>
            <a:srgbClr val="D9D9D9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3"/>
              </a:rPr>
              <a:t>https://www.tinyurl.com/SMUMT2025</a:t>
            </a:r>
            <a:endParaRPr b="1" sz="2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24" name="Google Shape;224;p8"/>
          <p:cNvSpPr txBox="1"/>
          <p:nvPr>
            <p:ph type="title"/>
          </p:nvPr>
        </p:nvSpPr>
        <p:spPr>
          <a:xfrm>
            <a:off x="199292" y="229012"/>
            <a:ext cx="9572695" cy="548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/>
              <a:t>How to Submit Your Tryout</a:t>
            </a:r>
            <a:endParaRPr/>
          </a:p>
        </p:txBody>
      </p:sp>
      <p:sp>
        <p:nvSpPr>
          <p:cNvPr id="225" name="Google Shape;225;p8"/>
          <p:cNvSpPr txBox="1"/>
          <p:nvPr>
            <p:ph idx="12" type="sldNum"/>
          </p:nvPr>
        </p:nvSpPr>
        <p:spPr>
          <a:xfrm>
            <a:off x="8610600" y="6506308"/>
            <a:ext cx="2743200" cy="262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6" name="Google Shape;226;p8"/>
          <p:cNvSpPr txBox="1"/>
          <p:nvPr>
            <p:ph idx="1" type="body"/>
          </p:nvPr>
        </p:nvSpPr>
        <p:spPr>
          <a:xfrm>
            <a:off x="199292" y="817331"/>
            <a:ext cx="11793416" cy="365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Reach out to anyone on exec if you have any questions!</a:t>
            </a:r>
            <a:endParaRPr/>
          </a:p>
        </p:txBody>
      </p:sp>
      <p:sp>
        <p:nvSpPr>
          <p:cNvPr id="227" name="Google Shape;227;p8"/>
          <p:cNvSpPr txBox="1"/>
          <p:nvPr/>
        </p:nvSpPr>
        <p:spPr>
          <a:xfrm>
            <a:off x="7205958" y="2132022"/>
            <a:ext cx="1718400" cy="35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050">
            <a:spAutoFit/>
          </a:bodyPr>
          <a:lstStyle/>
          <a:p>
            <a:pPr indent="0" lvl="0" marL="71502" marR="57202" rtl="0" algn="ctr">
              <a:lnSpc>
                <a:spcPct val="148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63">
                <a:solidFill>
                  <a:srgbClr val="404040"/>
                </a:solidFill>
                <a:latin typeface="Garamond"/>
                <a:ea typeface="Garamond"/>
                <a:cs typeface="Garamond"/>
                <a:sym typeface="Garamond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Maxwell Reppucci</a:t>
            </a:r>
            <a:endParaRPr b="1" sz="1463">
              <a:solidFill>
                <a:srgbClr val="40404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71502" marR="57202" rtl="0" algn="ctr">
              <a:lnSpc>
                <a:spcPct val="148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38">
                <a:solidFill>
                  <a:srgbClr val="404040"/>
                </a:solidFill>
                <a:latin typeface="Garamond"/>
                <a:ea typeface="Garamond"/>
                <a:cs typeface="Garamond"/>
                <a:sym typeface="Garamond"/>
              </a:rPr>
              <a:t>President </a:t>
            </a:r>
            <a:r>
              <a:rPr lang="en-US" sz="1238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4"/>
              </a:rPr>
              <a:t>mreppucci@smu.edu</a:t>
            </a:r>
            <a:endParaRPr sz="1238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None/>
            </a:pPr>
            <a:r>
              <a:t/>
            </a:r>
            <a:endParaRPr sz="337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None/>
            </a:pPr>
            <a:r>
              <a:t/>
            </a:r>
            <a:endParaRPr sz="1238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57202" marR="57202" rtl="0" algn="ctr">
              <a:lnSpc>
                <a:spcPct val="148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63">
                <a:solidFill>
                  <a:srgbClr val="404040"/>
                </a:solidFill>
                <a:latin typeface="Garamond"/>
                <a:ea typeface="Garamond"/>
                <a:cs typeface="Garamond"/>
                <a:sym typeface="Garamond"/>
              </a:rPr>
              <a:t>Lachlan Polefka</a:t>
            </a:r>
            <a:r>
              <a:rPr lang="en-US" sz="1463">
                <a:solidFill>
                  <a:srgbClr val="40404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1238">
                <a:solidFill>
                  <a:srgbClr val="404040"/>
                </a:solidFill>
                <a:latin typeface="Garamond"/>
                <a:ea typeface="Garamond"/>
                <a:cs typeface="Garamond"/>
                <a:sym typeface="Garamond"/>
              </a:rPr>
              <a:t>Operations Director </a:t>
            </a:r>
            <a:r>
              <a:rPr lang="en-US" sz="1238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lpolefka@smu.edu</a:t>
            </a:r>
            <a:endParaRPr sz="1238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None/>
            </a:pPr>
            <a:r>
              <a:t/>
            </a:r>
            <a:endParaRPr sz="1238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None/>
            </a:pPr>
            <a:r>
              <a:t/>
            </a:r>
            <a:endParaRPr sz="675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14300" marR="0" rtl="0" algn="ctr">
              <a:lnSpc>
                <a:spcPct val="148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63">
                <a:solidFill>
                  <a:srgbClr val="404040"/>
                </a:solidFill>
                <a:latin typeface="Garamond"/>
                <a:ea typeface="Garamond"/>
                <a:cs typeface="Garamond"/>
                <a:sym typeface="Garamond"/>
              </a:rPr>
              <a:t>Daniel Gonzalez</a:t>
            </a:r>
            <a:r>
              <a:rPr lang="en-US" sz="1463">
                <a:solidFill>
                  <a:srgbClr val="40404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1238">
                <a:solidFill>
                  <a:srgbClr val="404040"/>
                </a:solidFill>
                <a:latin typeface="Garamond"/>
                <a:ea typeface="Garamond"/>
                <a:cs typeface="Garamond"/>
                <a:sym typeface="Garamond"/>
              </a:rPr>
              <a:t>Tournaments Director </a:t>
            </a:r>
            <a:r>
              <a:rPr lang="en-US" sz="1238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6"/>
              </a:rPr>
              <a:t>degonzalez@smu.edu</a:t>
            </a:r>
            <a:endParaRPr sz="1238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descr="A person in a suit smiling&#10;&#10;AI-generated content may be incorrect." id="228" name="Google Shape;228;p8"/>
          <p:cNvPicPr preferRelativeResize="0"/>
          <p:nvPr/>
        </p:nvPicPr>
        <p:blipFill rotWithShape="1">
          <a:blip r:embed="rId7">
            <a:alphaModFix/>
          </a:blip>
          <a:srcRect b="16787" l="13862" r="13862" t="7660"/>
          <a:stretch/>
        </p:blipFill>
        <p:spPr>
          <a:xfrm>
            <a:off x="6328643" y="4654994"/>
            <a:ext cx="877315" cy="114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8">
            <a:alphaModFix/>
          </a:blip>
          <a:srcRect b="25100" l="16045" r="12734" t="4511"/>
          <a:stretch/>
        </p:blipFill>
        <p:spPr>
          <a:xfrm>
            <a:off x="9053192" y="1887478"/>
            <a:ext cx="877314" cy="11532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in a suit&#10;&#10;AI-generated content may be incorrect." id="230" name="Google Shape;230;p8"/>
          <p:cNvPicPr preferRelativeResize="0"/>
          <p:nvPr/>
        </p:nvPicPr>
        <p:blipFill rotWithShape="1">
          <a:blip r:embed="rId9">
            <a:alphaModFix/>
          </a:blip>
          <a:srcRect b="44549" l="18917" r="20058" t="0"/>
          <a:stretch/>
        </p:blipFill>
        <p:spPr>
          <a:xfrm>
            <a:off x="9053192" y="1887475"/>
            <a:ext cx="877315" cy="11957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miling at the camera&#10;&#10;AI-generated content may be incorrect." id="231" name="Google Shape;231;p8"/>
          <p:cNvPicPr preferRelativeResize="0"/>
          <p:nvPr/>
        </p:nvPicPr>
        <p:blipFill rotWithShape="1">
          <a:blip r:embed="rId10">
            <a:alphaModFix/>
          </a:blip>
          <a:srcRect b="10227" l="7872" r="9870" t="12932"/>
          <a:stretch/>
        </p:blipFill>
        <p:spPr>
          <a:xfrm>
            <a:off x="9053192" y="4654994"/>
            <a:ext cx="877314" cy="1146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oung person in a suit&#10;&#10;AI-generated content may be incorrect." id="232" name="Google Shape;232;p8"/>
          <p:cNvPicPr preferRelativeResize="0"/>
          <p:nvPr/>
        </p:nvPicPr>
        <p:blipFill rotWithShape="1">
          <a:blip r:embed="rId11">
            <a:alphaModFix/>
          </a:blip>
          <a:srcRect b="20394" l="7758" r="2135" t="0"/>
          <a:stretch/>
        </p:blipFill>
        <p:spPr>
          <a:xfrm>
            <a:off x="6328643" y="3245943"/>
            <a:ext cx="877315" cy="116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 title="8A25E750-B6D7-4BBA-852C-C5C747F45AB8_L0_001-5_16_2025, 1_48_39 PM.jp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053189" y="3342567"/>
            <a:ext cx="877314" cy="101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 title="Picsmilegrey-Photoroom.jpg"/>
          <p:cNvPicPr preferRelativeResize="0"/>
          <p:nvPr/>
        </p:nvPicPr>
        <p:blipFill rotWithShape="1">
          <a:blip r:embed="rId13">
            <a:alphaModFix/>
          </a:blip>
          <a:srcRect b="1858" l="0" r="0" t="1848"/>
          <a:stretch/>
        </p:blipFill>
        <p:spPr>
          <a:xfrm>
            <a:off x="6301632" y="1887477"/>
            <a:ext cx="931334" cy="119578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8"/>
          <p:cNvSpPr/>
          <p:nvPr/>
        </p:nvSpPr>
        <p:spPr>
          <a:xfrm>
            <a:off x="233553" y="1182621"/>
            <a:ext cx="36576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Tryout Steps</a:t>
            </a:r>
            <a:endParaRPr sz="2000"/>
          </a:p>
        </p:txBody>
      </p:sp>
      <p:cxnSp>
        <p:nvCxnSpPr>
          <p:cNvPr id="236" name="Google Shape;236;p8"/>
          <p:cNvCxnSpPr/>
          <p:nvPr/>
        </p:nvCxnSpPr>
        <p:spPr>
          <a:xfrm>
            <a:off x="199292" y="1508920"/>
            <a:ext cx="4308000" cy="4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7" name="Google Shape;237;p8"/>
          <p:cNvSpPr/>
          <p:nvPr/>
        </p:nvSpPr>
        <p:spPr>
          <a:xfrm>
            <a:off x="233550" y="1675902"/>
            <a:ext cx="3657600" cy="38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aramond"/>
              <a:buAutoNum type="arabicPeriod"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Record your 2-minute “Who Killed Peruna?” speech.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aramond"/>
              <a:buAutoNum type="arabicPeriod"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Record your 2-minute “Eyewitness Monologue.”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aramond"/>
              <a:buAutoNum type="arabicPeriod"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Upload your videos to youtube, google drive, or dropbox.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aramond"/>
              <a:buAutoNum type="arabicPeriod"/>
            </a:pPr>
            <a:r>
              <a:rPr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Attach your videos’ links to the application form below:</a:t>
            </a: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6405753" y="1182621"/>
            <a:ext cx="36576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Contact Information</a:t>
            </a:r>
            <a:endParaRPr sz="2000"/>
          </a:p>
        </p:txBody>
      </p:sp>
      <p:cxnSp>
        <p:nvCxnSpPr>
          <p:cNvPr id="239" name="Google Shape;239;p8"/>
          <p:cNvCxnSpPr/>
          <p:nvPr/>
        </p:nvCxnSpPr>
        <p:spPr>
          <a:xfrm>
            <a:off x="6371492" y="1508920"/>
            <a:ext cx="4308000" cy="4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0" name="Google Shape;240;p8"/>
          <p:cNvSpPr txBox="1"/>
          <p:nvPr/>
        </p:nvSpPr>
        <p:spPr>
          <a:xfrm>
            <a:off x="10025358" y="2132022"/>
            <a:ext cx="1718400" cy="38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050">
            <a:spAutoFit/>
          </a:bodyPr>
          <a:lstStyle/>
          <a:p>
            <a:pPr indent="0" lvl="0" marL="71502" marR="57202" rtl="0" algn="ctr">
              <a:lnSpc>
                <a:spcPct val="148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63">
                <a:solidFill>
                  <a:srgbClr val="404040"/>
                </a:solidFill>
                <a:latin typeface="Garamond"/>
                <a:ea typeface="Garamond"/>
                <a:cs typeface="Garamond"/>
                <a:sym typeface="Garamond"/>
              </a:rPr>
              <a:t>Jack Litwin</a:t>
            </a:r>
            <a:endParaRPr b="1" sz="1463">
              <a:solidFill>
                <a:srgbClr val="40404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71502" marR="57202" rtl="0" algn="ctr">
              <a:lnSpc>
                <a:spcPct val="148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38">
                <a:solidFill>
                  <a:srgbClr val="404040"/>
                </a:solidFill>
                <a:latin typeface="Garamond"/>
                <a:ea typeface="Garamond"/>
                <a:cs typeface="Garamond"/>
                <a:sym typeface="Garamond"/>
              </a:rPr>
              <a:t>Vice President </a:t>
            </a:r>
            <a:r>
              <a:rPr lang="en-US" sz="1238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14"/>
              </a:rPr>
              <a:t>jlitwin@smu.edu</a:t>
            </a:r>
            <a:endParaRPr sz="1238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None/>
            </a:pPr>
            <a:r>
              <a:t/>
            </a:r>
            <a:endParaRPr sz="337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None/>
            </a:pPr>
            <a:r>
              <a:t/>
            </a:r>
            <a:endParaRPr sz="1238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57202" marR="57202" rtl="0" algn="ctr">
              <a:lnSpc>
                <a:spcPct val="148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63">
                <a:solidFill>
                  <a:srgbClr val="404040"/>
                </a:solidFill>
                <a:latin typeface="Garamond"/>
                <a:ea typeface="Garamond"/>
                <a:cs typeface="Garamond"/>
                <a:sym typeface="Garamond"/>
              </a:rPr>
              <a:t>Gracyn Buckner </a:t>
            </a:r>
            <a:r>
              <a:rPr lang="en-US" sz="1238">
                <a:solidFill>
                  <a:srgbClr val="404040"/>
                </a:solidFill>
                <a:latin typeface="Garamond"/>
                <a:ea typeface="Garamond"/>
                <a:cs typeface="Garamond"/>
                <a:sym typeface="Garamond"/>
              </a:rPr>
              <a:t>Membership </a:t>
            </a:r>
            <a:r>
              <a:rPr lang="en-US" sz="1238">
                <a:solidFill>
                  <a:srgbClr val="404040"/>
                </a:solidFill>
                <a:latin typeface="Garamond"/>
                <a:ea typeface="Garamond"/>
                <a:cs typeface="Garamond"/>
                <a:sym typeface="Garamond"/>
              </a:rPr>
              <a:t>Director </a:t>
            </a:r>
            <a:r>
              <a:rPr lang="en-US" sz="1238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15"/>
              </a:rPr>
              <a:t>gbuckner@smu.edu</a:t>
            </a:r>
            <a:endParaRPr sz="1238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None/>
            </a:pPr>
            <a:r>
              <a:t/>
            </a:r>
            <a:endParaRPr sz="1238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None/>
            </a:pPr>
            <a:r>
              <a:t/>
            </a:r>
            <a:endParaRPr sz="675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14300" marR="0" rtl="0" algn="ctr">
              <a:lnSpc>
                <a:spcPct val="148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63">
                <a:solidFill>
                  <a:srgbClr val="404040"/>
                </a:solidFill>
                <a:latin typeface="Garamond"/>
                <a:ea typeface="Garamond"/>
                <a:cs typeface="Garamond"/>
                <a:sym typeface="Garamond"/>
              </a:rPr>
              <a:t>Sophia Graham </a:t>
            </a:r>
            <a:r>
              <a:rPr lang="en-US" sz="1238">
                <a:solidFill>
                  <a:srgbClr val="404040"/>
                </a:solidFill>
                <a:latin typeface="Garamond"/>
                <a:ea typeface="Garamond"/>
                <a:cs typeface="Garamond"/>
                <a:sym typeface="Garamond"/>
              </a:rPr>
              <a:t>Fundraising and Alumni </a:t>
            </a:r>
            <a:r>
              <a:rPr lang="en-US" sz="1238">
                <a:solidFill>
                  <a:srgbClr val="404040"/>
                </a:solidFill>
                <a:latin typeface="Garamond"/>
                <a:ea typeface="Garamond"/>
                <a:cs typeface="Garamond"/>
                <a:sym typeface="Garamond"/>
              </a:rPr>
              <a:t>Director </a:t>
            </a:r>
            <a:r>
              <a:rPr lang="en-US" sz="1238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16"/>
              </a:rPr>
              <a:t>skgraham@smu.edu</a:t>
            </a:r>
            <a:endParaRPr sz="1238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41" name="Google Shape;241;p8"/>
          <p:cNvSpPr txBox="1"/>
          <p:nvPr/>
        </p:nvSpPr>
        <p:spPr>
          <a:xfrm>
            <a:off x="309750" y="5934400"/>
            <a:ext cx="49431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980000"/>
                </a:solidFill>
                <a:latin typeface="Garamond"/>
                <a:ea typeface="Garamond"/>
                <a:cs typeface="Garamond"/>
                <a:sym typeface="Garamond"/>
              </a:rPr>
              <a:t>*Form due August 10th, 11:59PM CST </a:t>
            </a:r>
            <a:endParaRPr b="1" i="1" sz="2000">
              <a:solidFill>
                <a:srgbClr val="98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2025-04-05T18:58:13Z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0x010100A38DBB93652FEC468D0703B0A6282017</vt:lpwstr>
  </property>
</Properties>
</file>